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7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60FD83-531E-4EDA-B651-F87058F42B18}" type="datetimeFigureOut">
              <a:rPr lang="pt-BR" smtClean="0"/>
              <a:t>11/03/2022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333A5-AF33-4BEF-A18F-17C5304BDD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4654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 rtl="0"/>
              <a:t>2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Configuração básica do switch e do dispositivo final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2.2 - </a:t>
            </a:r>
            <a:r>
              <a:rPr lang="pt-BR" sz="1200" kern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Navegação</a:t>
            </a:r>
            <a:r>
              <a:rPr lang="pt-BR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IOS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dirty="0">
                <a:latin typeface="Arial" charset="0"/>
              </a:rPr>
              <a:t>2.1.3.2 – Modos de comando primários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0417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 rtl="0"/>
              <a:t>11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Configuração básica do switch e do dispositivo final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2.4 – Configuração básica do dispositivo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2.4.5 – Mensagens de banner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476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 rtl="0"/>
              <a:t>12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Configuração básica do switch e do dispositivo final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2.4 – Configuração básica do dispositivo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2.4.5 – Mensagens de banner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549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 rtl="0"/>
              <a:t>13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Configuração básica do switch e do dispositivo final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2.5 - Salvar configurações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2.5.1 - Arquivos de configuração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836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 rtl="0"/>
              <a:t>14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Configuração básica do switch e do dispositivo final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2.5 - Salvar configurações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2.5.2 - Alterar a Configuração Ativa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1671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rtl="0"/>
            <a:fld id="{04267211-205D-47E8-9F29-7E4C01D43DC3}" type="slidenum">
              <a:rPr sz="800">
                <a:solidFill>
                  <a:prstClr val="black"/>
                </a:solidFill>
              </a:rPr>
              <a:pPr rtl="0"/>
              <a:t>3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Configuração básica do switch e do dispositivo final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2.2 - </a:t>
            </a:r>
            <a:r>
              <a:rPr lang="pt-BR" sz="120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Navegação</a:t>
            </a: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IOS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2.2.2 — Modo de configuração e modos de subconfiguração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617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Configuração básica do switch e do dispositivo final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2.2 - </a:t>
            </a:r>
            <a:r>
              <a:rPr lang="pt-BR" sz="120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Navegação</a:t>
            </a: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IOS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2.1.4 -  Navegar Entre os Modos do IOS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4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754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Configuração básica do switch e do dispositivo final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2.2 - </a:t>
            </a:r>
            <a:r>
              <a:rPr lang="pt-BR" sz="120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Navegação</a:t>
            </a: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IOS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2.2.4 – Navegar entre os modos do IOS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5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8332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Configuração básica do switch e do dispositivo final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2.2 - </a:t>
            </a:r>
            <a:r>
              <a:rPr lang="pt-BR" sz="1200" kern="1200">
                <a:solidFill>
                  <a:schemeClr val="accent5">
                    <a:lumMod val="40000"/>
                    <a:lumOff val="60000"/>
                  </a:schemeClr>
                </a:solidFill>
                <a:latin typeface="Arial" charset="0"/>
                <a:ea typeface="ＭＳ Ｐゴシック" charset="0"/>
                <a:cs typeface="ＭＳ Ｐゴシック" charset="0"/>
              </a:rPr>
              <a:t>Navegação</a:t>
            </a: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IOS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2.2.4 – Navegar entre os modos do IOS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>
                <a:solidFill>
                  <a:prstClr val="black"/>
                </a:solidFill>
              </a:rPr>
              <a:pPr rtl="0"/>
              <a:t>6</a:t>
            </a:fld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364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 rtl="0"/>
              <a:t>7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Configuração básica do switch e do dispositivo final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2.4 – Configuração básica do dispositivo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2.4.1 — Nomes de dispositivos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774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 rtl="0"/>
              <a:t>8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Configuração básica do switch e do dispositivo final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2.4 – Configuração básica do dispositivo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2.4.2 - Diretrizes de senha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6065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 rtl="0"/>
              <a:t>9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Configuração básica do switch e do dispositivo final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2.4 – Configuração básica do dispositivo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2.4.3 - Configurar Senhas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0777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rtl="0"/>
            <a:fld id="{3997A419-355F-A04A-96E0-21643AF8E9FF}" type="slidenum">
              <a:rPr sz="800">
                <a:solidFill>
                  <a:prstClr val="black"/>
                </a:solidFill>
              </a:rPr>
              <a:pPr rtl="0"/>
              <a:t>10</a:t>
            </a:fld>
            <a:endParaRPr sz="800">
              <a:solidFill>
                <a:prstClr val="black"/>
              </a:solidFill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 – Configuração básica do switch e do dispositivo final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 sz="12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2.4 – Configuração básica do dispositivo</a:t>
            </a:r>
          </a:p>
          <a:p>
            <a:pPr rtl="0">
              <a:lnSpc>
                <a:spcPct val="80000"/>
              </a:lnSpc>
              <a:buFontTx/>
              <a:buNone/>
            </a:pPr>
            <a:r>
              <a:rPr lang="pt-BR">
                <a:latin typeface="Arial" charset="0"/>
              </a:rPr>
              <a:t>2.4.3 - Configurar Senhas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247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00AC-4D40-45AA-91D5-F7806D8EC413}" type="datetimeFigureOut">
              <a:rPr lang="pt-BR" smtClean="0"/>
              <a:t>11/03/2022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8AF8-A221-4691-AF7B-12D4EB12E4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7485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00AC-4D40-45AA-91D5-F7806D8EC413}" type="datetimeFigureOut">
              <a:rPr lang="pt-BR" smtClean="0"/>
              <a:t>11/03/2022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8AF8-A221-4691-AF7B-12D4EB12E4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8190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00AC-4D40-45AA-91D5-F7806D8EC413}" type="datetimeFigureOut">
              <a:rPr lang="pt-BR" smtClean="0"/>
              <a:t>11/03/2022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8AF8-A221-4691-AF7B-12D4EB12E4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1068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11297921" y="6605684"/>
            <a:ext cx="902547" cy="252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pPr defTabSz="514338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514338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92087" y="1065260"/>
            <a:ext cx="11804381" cy="55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226478" indent="-22647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>
                <a:sym typeface="Arial" pitchFamily="34" charset="0"/>
              </a:rPr>
              <a:t>Second level</a:t>
            </a:r>
          </a:p>
          <a:p>
            <a:pPr lvl="2"/>
            <a:r>
              <a:rPr lang="en-US">
                <a:sym typeface="Arial" pitchFamily="34" charset="0"/>
              </a:rPr>
              <a:t>Third level</a:t>
            </a:r>
          </a:p>
          <a:p>
            <a:pPr lvl="3"/>
            <a:r>
              <a:rPr lang="en-US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55191"/>
            <a:ext cx="12192000" cy="101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lvl="0"/>
            <a:r>
              <a:rPr lang="en-US">
                <a:sym typeface="Arial" pitchFamily="34" charset="0"/>
              </a:rPr>
              <a:t>Click to edit Master title style</a:t>
            </a:r>
            <a:endParaRPr lang="en-US" dirty="0">
              <a:sym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78950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00AC-4D40-45AA-91D5-F7806D8EC413}" type="datetimeFigureOut">
              <a:rPr lang="pt-BR" smtClean="0"/>
              <a:t>11/03/2022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8AF8-A221-4691-AF7B-12D4EB12E4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4426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00AC-4D40-45AA-91D5-F7806D8EC413}" type="datetimeFigureOut">
              <a:rPr lang="pt-BR" smtClean="0"/>
              <a:t>11/03/2022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8AF8-A221-4691-AF7B-12D4EB12E4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5536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00AC-4D40-45AA-91D5-F7806D8EC413}" type="datetimeFigureOut">
              <a:rPr lang="pt-BR" smtClean="0"/>
              <a:t>11/03/2022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8AF8-A221-4691-AF7B-12D4EB12E4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642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00AC-4D40-45AA-91D5-F7806D8EC413}" type="datetimeFigureOut">
              <a:rPr lang="pt-BR" smtClean="0"/>
              <a:t>11/03/2022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8AF8-A221-4691-AF7B-12D4EB12E4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7648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00AC-4D40-45AA-91D5-F7806D8EC413}" type="datetimeFigureOut">
              <a:rPr lang="pt-BR" smtClean="0"/>
              <a:t>11/03/2022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8AF8-A221-4691-AF7B-12D4EB12E4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0232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00AC-4D40-45AA-91D5-F7806D8EC413}" type="datetimeFigureOut">
              <a:rPr lang="pt-BR" smtClean="0"/>
              <a:t>11/03/2022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8AF8-A221-4691-AF7B-12D4EB12E4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3082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00AC-4D40-45AA-91D5-F7806D8EC413}" type="datetimeFigureOut">
              <a:rPr lang="pt-BR" smtClean="0"/>
              <a:t>11/03/2022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8AF8-A221-4691-AF7B-12D4EB12E4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793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00AC-4D40-45AA-91D5-F7806D8EC413}" type="datetimeFigureOut">
              <a:rPr lang="pt-BR" smtClean="0"/>
              <a:t>11/03/2022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8AF8-A221-4691-AF7B-12D4EB12E4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460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F100AC-4D40-45AA-91D5-F7806D8EC413}" type="datetimeFigureOut">
              <a:rPr lang="pt-BR" smtClean="0"/>
              <a:t>11/03/2022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A8AF8-A221-4691-AF7B-12D4EB12E4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77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4" Type="http://schemas.openxmlformats.org/officeDocument/2006/relationships/image" Target="../media/image1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5" Type="http://schemas.openxmlformats.org/officeDocument/2006/relationships/image" Target="../media/image23.png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tif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392487"/>
          </a:xfrm>
        </p:spPr>
        <p:txBody>
          <a:bodyPr>
            <a:normAutofit/>
          </a:bodyPr>
          <a:lstStyle/>
          <a:p>
            <a:r>
              <a:rPr lang="pt-BR" sz="8000" b="1" dirty="0" smtClean="0">
                <a:solidFill>
                  <a:schemeClr val="accent1">
                    <a:lumMod val="75000"/>
                  </a:schemeClr>
                </a:solidFill>
              </a:rPr>
              <a:t>Navegando no IOS</a:t>
            </a:r>
            <a:endParaRPr lang="pt-BR" sz="8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79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 sz="2133">
                <a:latin typeface="Arial" charset="0"/>
              </a:rPr>
              <a:t>Configuração básica do dispositivo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pt-BR">
                <a:latin typeface="Arial" charset="0"/>
              </a:rPr>
              <a:t>configurar senhas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3808" y="1251984"/>
            <a:ext cx="5902192" cy="2486897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pt-BR" sz="2133" dirty="0"/>
              <a:t>Protegendo o acesso à linha </a:t>
            </a:r>
            <a:r>
              <a:rPr lang="pt-BR" sz="2133" dirty="0" smtClean="0"/>
              <a:t>VTY(Linhas de Terminal Virtual):</a:t>
            </a:r>
            <a:endParaRPr lang="pt-BR" sz="2133" dirty="0"/>
          </a:p>
          <a:p>
            <a:pPr lvl="2" rtl="0">
              <a:lnSpc>
                <a:spcPct val="85000"/>
              </a:lnSpc>
              <a:spcBef>
                <a:spcPct val="30000"/>
              </a:spcBef>
            </a:pPr>
            <a:r>
              <a:rPr lang="pt-BR" sz="2133" dirty="0"/>
              <a:t>Primeiro entre no modo de configuração VTY de </a:t>
            </a:r>
            <a:r>
              <a:rPr lang="pt-BR" sz="2133" b="1" dirty="0"/>
              <a:t>linha usando o comando </a:t>
            </a:r>
            <a:r>
              <a:rPr lang="pt-BR" sz="2133" b="1" dirty="0" err="1"/>
              <a:t>line</a:t>
            </a:r>
            <a:r>
              <a:rPr lang="pt-BR" sz="2133" b="1" dirty="0"/>
              <a:t> </a:t>
            </a:r>
            <a:r>
              <a:rPr lang="pt-BR" sz="2133" b="1" dirty="0" err="1"/>
              <a:t>vty</a:t>
            </a:r>
            <a:r>
              <a:rPr lang="pt-BR" sz="2133" b="1" dirty="0"/>
              <a:t> 0 15 </a:t>
            </a:r>
            <a:r>
              <a:rPr lang="pt-BR" sz="2133" dirty="0"/>
              <a:t>no modo de configuração global.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</a:pPr>
            <a:r>
              <a:rPr lang="pt-BR" sz="2133" dirty="0"/>
              <a:t>Em seguida, especifique a senha VTY com o comando </a:t>
            </a:r>
            <a:r>
              <a:rPr lang="pt-BR" sz="2133" b="1" dirty="0" err="1"/>
              <a:t>password</a:t>
            </a:r>
            <a:r>
              <a:rPr lang="pt-BR" sz="2133" b="1" dirty="0"/>
              <a:t> </a:t>
            </a:r>
            <a:r>
              <a:rPr lang="pt-BR" sz="2133" i="1" dirty="0"/>
              <a:t>senha</a:t>
            </a:r>
            <a:r>
              <a:rPr lang="pt-BR" sz="2133" dirty="0"/>
              <a:t>. 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</a:pPr>
            <a:r>
              <a:rPr lang="pt-BR" sz="2133" dirty="0"/>
              <a:t>Por fim, use o comando </a:t>
            </a:r>
            <a:r>
              <a:rPr lang="pt-BR" sz="2133" b="1" dirty="0" err="1"/>
              <a:t>login</a:t>
            </a:r>
            <a:r>
              <a:rPr lang="pt-BR" sz="2133" dirty="0"/>
              <a:t> para permitir o acesso via VTY.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315682D-8C23-7846-94B0-7798DE15A7B5}"/>
              </a:ext>
            </a:extLst>
          </p:cNvPr>
          <p:cNvSpPr txBox="1">
            <a:spLocks/>
          </p:cNvSpPr>
          <p:nvPr/>
        </p:nvSpPr>
        <p:spPr bwMode="auto">
          <a:xfrm>
            <a:off x="820190" y="4674527"/>
            <a:ext cx="10989772" cy="1156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243840" bIns="6096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85000"/>
              </a:lnSpc>
              <a:spcBef>
                <a:spcPct val="30000"/>
              </a:spcBef>
            </a:pPr>
            <a:r>
              <a:rPr lang="pt-BR" sz="2133"/>
              <a:t>Observação: As linhas VTY permitem acesso remoto usando Telnet ou SSH ao dispositivo. Muitos switches Cisco são compatíveis com até 16 linhas VTY numeradas de 0 a 15.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E3DC5-E488-A24E-A130-E6D55646C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7414" y="1767297"/>
            <a:ext cx="5249333" cy="14562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459974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 sz="2133">
                <a:latin typeface="Arial" charset="0"/>
              </a:rPr>
              <a:t>Configuração básica de dispositivos 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pt-BR">
                <a:latin typeface="Arial" charset="0"/>
              </a:rPr>
              <a:t>Mensagens Banner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3810" y="1271221"/>
            <a:ext cx="5143581" cy="2208560"/>
          </a:xfrm>
        </p:spPr>
        <p:txBody>
          <a:bodyPr>
            <a:normAutofit fontScale="77500" lnSpcReduction="20000"/>
          </a:bodyPr>
          <a:lstStyle/>
          <a:p>
            <a:pPr rtl="0">
              <a:lnSpc>
                <a:spcPct val="85000"/>
              </a:lnSpc>
              <a:spcBef>
                <a:spcPct val="30000"/>
              </a:spcBef>
            </a:pPr>
            <a:r>
              <a:rPr lang="pt-BR"/>
              <a:t>Uma mensagem de banner é importante para avisar que pessoas não autorizadas tentem acessar o dispositivo. </a:t>
            </a:r>
          </a:p>
          <a:p>
            <a:pPr rtl="0">
              <a:lnSpc>
                <a:spcPct val="85000"/>
              </a:lnSpc>
              <a:spcBef>
                <a:spcPct val="30000"/>
              </a:spcBef>
            </a:pPr>
            <a:r>
              <a:rPr lang="pt-BR"/>
              <a:t>Para criar uma mensagem de banner do dia em um dispositivo de rede, use o comando de configuração global </a:t>
            </a:r>
            <a:r>
              <a:rPr lang="pt-BR" b="1"/>
              <a:t>banner motd # </a:t>
            </a:r>
            <a:r>
              <a:rPr lang="pt-BR" i="1"/>
              <a:t>A mensagem do dia</a:t>
            </a:r>
            <a:r>
              <a:rPr lang="pt-BR" b="1"/>
              <a:t> # </a:t>
            </a:r>
            <a:r>
              <a:rPr lang="pt-BR"/>
              <a:t>.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05F848-50A9-7F4C-A32B-E10093014FC5}"/>
              </a:ext>
            </a:extLst>
          </p:cNvPr>
          <p:cNvSpPr txBox="1"/>
          <p:nvPr/>
        </p:nvSpPr>
        <p:spPr>
          <a:xfrm>
            <a:off x="193810" y="4025617"/>
            <a:ext cx="5143581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867">
                <a:solidFill>
                  <a:srgbClr val="000000"/>
                </a:solidFill>
              </a:rPr>
              <a:t>O “#” na sintaxe do comando é denominado caractere de delimitação. Ele é inserido antes e depois da mensagem.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E83745-1DCA-1047-AA24-24BE15C677FD}"/>
              </a:ext>
            </a:extLst>
          </p:cNvPr>
          <p:cNvSpPr txBox="1"/>
          <p:nvPr/>
        </p:nvSpPr>
        <p:spPr>
          <a:xfrm>
            <a:off x="5691930" y="2466549"/>
            <a:ext cx="5737533" cy="359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1733">
                <a:solidFill>
                  <a:srgbClr val="000000"/>
                </a:solidFill>
              </a:rPr>
              <a:t>O banner será exibido nas tentativas de acessar o dispositivo.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14FB59-A7E8-A948-A91A-1A2DB32D2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825" y="1540169"/>
            <a:ext cx="5486400" cy="589232"/>
          </a:xfrm>
          <a:prstGeom prst="rect">
            <a:avLst/>
          </a:prstGeom>
        </p:spPr>
      </p:pic>
      <p:sp>
        <p:nvSpPr>
          <p:cNvPr id="20" name="Down Arrow 19">
            <a:extLst>
              <a:ext uri="{FF2B5EF4-FFF2-40B4-BE49-F238E27FC236}">
                <a16:creationId xmlns:a16="http://schemas.microsoft.com/office/drawing/2014/main" id="{042AFCFA-3C88-2746-8367-C4F01C2C5180}"/>
              </a:ext>
            </a:extLst>
          </p:cNvPr>
          <p:cNvSpPr/>
          <p:nvPr/>
        </p:nvSpPr>
        <p:spPr>
          <a:xfrm>
            <a:off x="8683411" y="2947774"/>
            <a:ext cx="250615" cy="389852"/>
          </a:xfrm>
          <a:prstGeom prst="downArrow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FC48511-93D1-C14A-B136-4967FBBB0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4611" y="3429001"/>
            <a:ext cx="3657600" cy="21781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55774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1" y="1643063"/>
            <a:ext cx="12192000" cy="3357562"/>
          </a:xfrm>
        </p:spPr>
        <p:txBody>
          <a:bodyPr>
            <a:normAutofit/>
          </a:bodyPr>
          <a:lstStyle/>
          <a:p>
            <a:pPr algn="ctr"/>
            <a:r>
              <a:rPr lang="pt-BR" sz="8000" b="1" dirty="0">
                <a:solidFill>
                  <a:schemeClr val="accent1">
                    <a:lumMod val="75000"/>
                  </a:schemeClr>
                </a:solidFill>
              </a:rPr>
              <a:t>Salvar configurações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62547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 sz="2133">
                <a:latin typeface="Arial" charset="0"/>
              </a:rPr>
              <a:t>Salvar configurações 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pt-BR">
                <a:latin typeface="Arial" charset="0"/>
              </a:rPr>
              <a:t>Arquivos de Configuração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3810" y="1251984"/>
            <a:ext cx="11804381" cy="2459803"/>
          </a:xfrm>
        </p:spPr>
        <p:txBody>
          <a:bodyPr>
            <a:normAutofit fontScale="85000" lnSpcReduction="20000"/>
          </a:bodyPr>
          <a:lstStyle/>
          <a:p>
            <a:pPr rtl="0"/>
            <a:r>
              <a:rPr lang="pt-BR"/>
              <a:t>Há dois arquivos de sistema que armazenam a configuração do dispositivo:</a:t>
            </a:r>
          </a:p>
          <a:p>
            <a:pPr lvl="2" rtl="0"/>
            <a:r>
              <a:rPr lang="pt-BR" b="1"/>
              <a:t>startup-config</a:t>
            </a:r>
            <a:r>
              <a:rPr lang="pt-BR"/>
              <a:t> - Este é o arquivo de configuração salvo armazenado na NVRAM. Ele contém todos os comandos que serão usados pelo dispositivo na inicialização ou reinicialização. O flash não perde seu conteúdo quando o dispositivo está desligado.</a:t>
            </a:r>
            <a:r>
              <a:rPr lang="pt-BR" b="1"/>
              <a:t> </a:t>
            </a:r>
          </a:p>
          <a:p>
            <a:pPr lvl="2" rtl="0"/>
            <a:r>
              <a:rPr lang="pt-BR" b="1"/>
              <a:t>running-config</a:t>
            </a:r>
            <a:r>
              <a:rPr lang="pt-BR"/>
              <a:t> - Isto é armazenado na memória de acesso aleatório (RAM). Ele reflete a configuração atual. A modificação de uma configuração ativa afeta o funcionamento de um dispositivo Cisco imediatamente. A RAM é uma memória volátil. Ela perde todo o seu conteúdo quando o dispositivo é desligado ou reiniciado.</a:t>
            </a:r>
          </a:p>
          <a:p>
            <a:pPr lvl="2" rtl="0"/>
            <a:r>
              <a:rPr lang="pt-BR"/>
              <a:t>Para salvar as alterações feitas na configuração ativa no arquivo de configuração de inicialização, use o comando do modo EXEC privilegiado </a:t>
            </a:r>
            <a:r>
              <a:rPr lang="pt-BR" b="1"/>
              <a:t>copy running-config startup-config</a:t>
            </a:r>
            <a:r>
              <a:rPr lang="pt-BR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74511C-BFF5-1740-9D8D-5996599CE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132" y="4181820"/>
            <a:ext cx="5063067" cy="21166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10BADB-2ABF-2846-9C26-13D42A997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724" y="4181820"/>
            <a:ext cx="5063067" cy="2116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44303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 sz="2133">
                <a:latin typeface="Arial" charset="0"/>
              </a:rPr>
              <a:t>Salvar configurações 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pt-BR">
                <a:latin typeface="Arial" charset="0"/>
              </a:rPr>
              <a:t>Alterar a configuração de execução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7357" y="1065259"/>
            <a:ext cx="5882657" cy="5549854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pt-BR" dirty="0"/>
              <a:t>Se as alterações feitas na configuração em execução não tiverem o efeito desejado e a configuração ainda não foi salva, você poderá restaurar o dispositivo para a configuração anterior. Para fazer isso, você pode: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</a:pPr>
            <a:r>
              <a:rPr lang="pt-BR" dirty="0"/>
              <a:t>Remova os comandos alterados individualmente.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</a:pPr>
            <a:r>
              <a:rPr lang="pt-BR" dirty="0"/>
              <a:t>Recarregar o dispositivo usando o comando do modo EXEC privilegiado </a:t>
            </a:r>
            <a:r>
              <a:rPr lang="pt-BR" b="1" dirty="0" err="1"/>
              <a:t>reload</a:t>
            </a:r>
            <a:r>
              <a:rPr lang="pt-BR" dirty="0"/>
              <a:t>. </a:t>
            </a:r>
            <a:r>
              <a:rPr lang="pt-BR" i="1" dirty="0"/>
              <a:t>Observação: Isso fará com que o dispositivo fique off-line brevemente, levando ao tempo de inatividade da rede. </a:t>
            </a:r>
            <a:r>
              <a:rPr lang="pt-BR" dirty="0"/>
              <a:t> </a:t>
            </a:r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pt-BR" dirty="0"/>
              <a:t>Se as alterações indesejadas foram salvas na startup-</a:t>
            </a:r>
            <a:r>
              <a:rPr lang="pt-BR" dirty="0" err="1"/>
              <a:t>config</a:t>
            </a:r>
            <a:r>
              <a:rPr lang="pt-BR" dirty="0"/>
              <a:t>, pode ser necessário limpar todas as configurações usando o comando </a:t>
            </a:r>
            <a:r>
              <a:rPr lang="pt-BR" b="1" dirty="0" err="1"/>
              <a:t>erase</a:t>
            </a:r>
            <a:r>
              <a:rPr lang="pt-BR" b="1" dirty="0"/>
              <a:t> startup-</a:t>
            </a:r>
            <a:r>
              <a:rPr lang="pt-BR" b="1" dirty="0" err="1"/>
              <a:t>config</a:t>
            </a:r>
            <a:r>
              <a:rPr lang="pt-BR" dirty="0"/>
              <a:t> no modo EXEC de privilégio. </a:t>
            </a:r>
          </a:p>
          <a:p>
            <a:pPr lvl="1" rtl="0">
              <a:lnSpc>
                <a:spcPct val="85000"/>
              </a:lnSpc>
              <a:spcBef>
                <a:spcPct val="30000"/>
              </a:spcBef>
            </a:pPr>
            <a:r>
              <a:rPr lang="pt-BR" dirty="0"/>
              <a:t>Depois de apagar o startup-</a:t>
            </a:r>
            <a:r>
              <a:rPr lang="pt-BR" dirty="0" err="1"/>
              <a:t>config</a:t>
            </a:r>
            <a:r>
              <a:rPr lang="pt-BR" dirty="0"/>
              <a:t>, recarregue o dispositivo para limpar o arquivo </a:t>
            </a:r>
            <a:r>
              <a:rPr lang="pt-BR" dirty="0" err="1"/>
              <a:t>running-config</a:t>
            </a:r>
            <a:r>
              <a:rPr lang="pt-BR" dirty="0"/>
              <a:t> da RAM.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34B416-7F0C-F94A-8800-45BC8F45B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014" y="1600199"/>
            <a:ext cx="5982924" cy="12858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1490C5-758B-324F-9836-42699B3824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014" y="4294636"/>
            <a:ext cx="5982924" cy="12203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313673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rtl="0"/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 Modos de comando primários</a:t>
            </a:r>
            <a:endParaRPr lang="pt-BR" sz="2133" dirty="0"/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696581" y="1065259"/>
            <a:ext cx="4114588" cy="209947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b="1"/>
              <a:t>Modo EXEC do Usuário </a:t>
            </a:r>
          </a:p>
          <a:p>
            <a:pPr lvl="1" rtl="0"/>
            <a:r>
              <a:rPr lang="pt-BR"/>
              <a:t>Permite acesso a apenas um número limitado de comandos básicos de monitoramento</a:t>
            </a:r>
          </a:p>
          <a:p>
            <a:pPr lvl="1" rtl="0"/>
            <a:r>
              <a:rPr lang="pt-BR"/>
              <a:t>Identificado pelo prompt da CLI que termina com o símbolo &gt;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42D0F156-D90C-5047-9BB3-63A540FE7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579" y="3433659"/>
            <a:ext cx="4114588" cy="209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243840" bIns="6096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000" b="1"/>
              <a:t>⁪modo EXEC com privilégios: </a:t>
            </a:r>
          </a:p>
          <a:p>
            <a:pPr lvl="1" rtl="0"/>
            <a:r>
              <a:rPr lang="pt-BR" sz="1867"/>
              <a:t>Permite acesso a todos os comandos e recursos</a:t>
            </a:r>
          </a:p>
          <a:p>
            <a:pPr lvl="1" rtl="0"/>
            <a:r>
              <a:rPr lang="pt-BR" sz="1867"/>
              <a:t>Identificado pelo prompt da CLI que termina com o símbolo #</a:t>
            </a:r>
          </a:p>
          <a:p>
            <a:pPr lvl="1"/>
            <a:endParaRPr lang="en-US" sz="1867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452C8CA-3845-FE4F-BF60-6D89C2D65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0259" y="1318127"/>
            <a:ext cx="2828544" cy="92601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862851-51F3-B34C-8669-3E72C60F2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597" y="1931678"/>
            <a:ext cx="2827867" cy="9313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A0C0C3-E181-E84E-9208-4792B7E7CC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3325" y="3864523"/>
            <a:ext cx="2844800" cy="931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EA24282-3258-8243-BECA-D551022599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3325" y="4483395"/>
            <a:ext cx="2844800" cy="863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465174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 dirty="0"/>
              <a:t>Modo </a:t>
            </a:r>
            <a:r>
              <a:rPr lang="pt-BR" dirty="0" smtClean="0"/>
              <a:t>de configuração </a:t>
            </a:r>
            <a:r>
              <a:rPr lang="pt-BR" dirty="0"/>
              <a:t>de navegação IOS e modos de </a:t>
            </a:r>
            <a:r>
              <a:rPr lang="pt-BR" dirty="0" err="1" smtClean="0"/>
              <a:t>sub-configuração</a:t>
            </a:r>
            <a:endParaRPr lang="pt-B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3EA599-9EF6-BE44-900E-A2949CF66B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098024" y="1650969"/>
            <a:ext cx="4314035" cy="4578035"/>
          </a:xfrm>
        </p:spPr>
        <p:txBody>
          <a:bodyPr>
            <a:normAutofit fontScale="92500" lnSpcReduction="20000"/>
          </a:bodyPr>
          <a:lstStyle/>
          <a:p>
            <a:pPr marL="0" indent="0">
              <a:spcAft>
                <a:spcPts val="133"/>
              </a:spcAft>
              <a:buNone/>
            </a:pPr>
            <a:r>
              <a:rPr lang="pt-BR" sz="1867" b="1">
                <a:ea typeface="ＭＳ Ｐゴシック"/>
              </a:rPr>
              <a:t>Modo de configuração global</a:t>
            </a:r>
          </a:p>
          <a:p>
            <a:pPr lvl="1">
              <a:spcAft>
                <a:spcPts val="133"/>
              </a:spcAft>
            </a:pPr>
            <a:r>
              <a:rPr lang="pt-BR">
                <a:ea typeface="ＭＳ Ｐゴシック"/>
              </a:rPr>
              <a:t>Usado para acessar opções de configuração no dispositivo </a:t>
            </a:r>
            <a:endParaRPr lang="pt-BR" dirty="0"/>
          </a:p>
          <a:p>
            <a:pPr marL="190495" lvl="1" indent="0">
              <a:spcAft>
                <a:spcPts val="133"/>
              </a:spcAft>
              <a:buNone/>
            </a:pPr>
            <a:endParaRPr lang="en-US" dirty="0"/>
          </a:p>
          <a:p>
            <a:pPr marL="0" indent="0">
              <a:spcAft>
                <a:spcPts val="133"/>
              </a:spcAft>
              <a:buNone/>
            </a:pPr>
            <a:r>
              <a:rPr lang="pt-BR" sz="1867" b="1">
                <a:ea typeface="ＭＳ Ｐゴシック"/>
              </a:rPr>
              <a:t>Modo de configuração de linhas </a:t>
            </a:r>
            <a:endParaRPr lang="pt-BR" sz="1867" b="1"/>
          </a:p>
          <a:p>
            <a:pPr lvl="1" rtl="0"/>
            <a:r>
              <a:rPr lang="pt-BR">
                <a:ea typeface="ＭＳ Ｐゴシック"/>
              </a:rPr>
              <a:t>Usado para configurar o acesso ao console, SSH, Telnet ou AUX</a:t>
            </a:r>
            <a:endParaRPr lang="pt-BR" dirty="0">
              <a:ea typeface="ＭＳ Ｐゴシック"/>
            </a:endParaRPr>
          </a:p>
          <a:p>
            <a:pPr marL="190495" lvl="1" indent="0">
              <a:spcAft>
                <a:spcPts val="133"/>
              </a:spcAft>
              <a:buNone/>
            </a:pPr>
            <a:endParaRPr lang="en-US" dirty="0"/>
          </a:p>
          <a:p>
            <a:pPr marL="0" indent="0">
              <a:spcAft>
                <a:spcPts val="133"/>
              </a:spcAft>
              <a:buNone/>
            </a:pPr>
            <a:r>
              <a:rPr lang="pt-BR" sz="1867" b="1">
                <a:ea typeface="ＭＳ Ｐゴシック"/>
              </a:rPr>
              <a:t>Modo de configuração de interface</a:t>
            </a:r>
            <a:r>
              <a:rPr lang="pt-BR" sz="1867" dirty="0">
                <a:ea typeface="ＭＳ Ｐゴシック"/>
              </a:rPr>
              <a:t> </a:t>
            </a:r>
            <a:endParaRPr lang="pt-BR" sz="1867" dirty="0"/>
          </a:p>
          <a:p>
            <a:pPr lvl="1" rtl="0"/>
            <a:r>
              <a:rPr lang="pt-BR">
                <a:ea typeface="ＭＳ Ｐゴシック"/>
              </a:rPr>
              <a:t>Usado para configurar uma porta de switch ou interface de roteador</a:t>
            </a:r>
            <a:endParaRPr lang="pt-BR" dirty="0">
              <a:ea typeface="ＭＳ Ｐゴシック"/>
            </a:endParaRPr>
          </a:p>
          <a:p>
            <a:pPr lvl="1"/>
            <a:endParaRPr lang="en-US" dirty="0"/>
          </a:p>
          <a:p>
            <a:pPr marL="226054" indent="-226054"/>
            <a:endParaRPr lang="en-US" sz="1867" dirty="0"/>
          </a:p>
          <a:p>
            <a:pPr marL="0" indent="0">
              <a:buNone/>
            </a:pPr>
            <a:endParaRPr lang="en-US" sz="1867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966FC2-4F98-F245-A162-5BB7C5881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976" y="1896408"/>
            <a:ext cx="3810000" cy="1032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E4C97E-6654-054B-91B6-B1B5807F4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976" y="3464252"/>
            <a:ext cx="3810000" cy="10329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1EA0E3-6FD1-244C-9DE6-99BF741C03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976" y="5032098"/>
            <a:ext cx="3810000" cy="10329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8870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en-US" altLang="en-US" sz="2133" dirty="0"/>
              <a:t/>
            </a:r>
            <a:br>
              <a:rPr lang="en-US" altLang="en-US" sz="2133" dirty="0"/>
            </a:br>
            <a:r>
              <a:rPr lang="pt-BR" sz="3600" dirty="0" smtClean="0"/>
              <a:t>Navegar </a:t>
            </a:r>
            <a:r>
              <a:rPr lang="pt-BR" sz="3600" dirty="0"/>
              <a:t>entre os modos do IOS</a:t>
            </a:r>
            <a:endParaRPr lang="pt-BR" sz="2133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B50C7D-A789-1947-A197-D4C18A6B4C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116" y="1194963"/>
            <a:ext cx="5461336" cy="4901037"/>
          </a:xfrm>
        </p:spPr>
        <p:txBody>
          <a:bodyPr>
            <a:normAutofit fontScale="85000" lnSpcReduction="20000"/>
          </a:bodyPr>
          <a:lstStyle/>
          <a:p>
            <a:pPr rtl="0"/>
            <a:r>
              <a:rPr lang="pt-BR" b="1" dirty="0"/>
              <a:t>⁪modo EXEC com privilégios:</a:t>
            </a:r>
          </a:p>
          <a:p>
            <a:pPr lvl="1">
              <a:spcAft>
                <a:spcPts val="533"/>
              </a:spcAft>
            </a:pPr>
            <a:r>
              <a:rPr lang="pt-BR" dirty="0"/>
              <a:t>Para passar do modo EXEC usuário para o modo EXEC privilegiado, use o comando </a:t>
            </a:r>
            <a:r>
              <a:rPr lang="pt-BR" b="1" dirty="0" err="1"/>
              <a:t>enable</a:t>
            </a:r>
            <a:r>
              <a:rPr lang="pt-BR" dirty="0"/>
              <a:t>.</a:t>
            </a:r>
          </a:p>
          <a:p>
            <a:pPr rtl="0"/>
            <a:r>
              <a:rPr lang="pt-BR" b="1" dirty="0"/>
              <a:t>Modo de configuração global </a:t>
            </a:r>
          </a:p>
          <a:p>
            <a:pPr lvl="1" rtl="0"/>
            <a:r>
              <a:rPr lang="pt-BR" dirty="0"/>
              <a:t>Para entrar e sair do modo de configuração global, use o comando </a:t>
            </a:r>
            <a:r>
              <a:rPr lang="pt-BR" b="1" dirty="0"/>
              <a:t>configure terminal</a:t>
            </a:r>
            <a:r>
              <a:rPr lang="pt-BR" dirty="0"/>
              <a:t> Retorne ao modo EXEC privilegiado com o comando </a:t>
            </a:r>
            <a:r>
              <a:rPr lang="pt-BR" b="1" dirty="0" err="1"/>
              <a:t>exit</a:t>
            </a:r>
            <a:r>
              <a:rPr lang="pt-BR" dirty="0"/>
              <a:t> </a:t>
            </a:r>
          </a:p>
          <a:p>
            <a:pPr rtl="0"/>
            <a:r>
              <a:rPr lang="pt-BR" b="1" dirty="0"/>
              <a:t>Modo de configuração de linhas </a:t>
            </a:r>
          </a:p>
          <a:p>
            <a:pPr lvl="1" rtl="0"/>
            <a:r>
              <a:rPr lang="pt-BR" dirty="0"/>
              <a:t>Para entrar e sair do modo de configuração de linha, use o comando de </a:t>
            </a:r>
            <a:r>
              <a:rPr lang="pt-BR" b="1" dirty="0"/>
              <a:t>linha </a:t>
            </a:r>
            <a:r>
              <a:rPr lang="pt-BR" dirty="0"/>
              <a:t>seguido pelo tipo de linha de gerenciamento. Retorne ao modo de configuração global usando o comando </a:t>
            </a:r>
            <a:r>
              <a:rPr lang="pt-BR" b="1" dirty="0" err="1"/>
              <a:t>exit</a:t>
            </a:r>
            <a:r>
              <a:rPr lang="pt-BR" dirty="0"/>
              <a:t>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altLang="ja-JP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A3A149-BACA-2349-9D11-C0BE82F37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282" y="1359644"/>
            <a:ext cx="3877733" cy="7281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F9FD8A-05C8-D44A-8F30-79A483FB6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649" y="2827263"/>
            <a:ext cx="3989001" cy="7437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40DB018-9109-864C-B0B8-85608C19A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1549" y="4704595"/>
            <a:ext cx="4013200" cy="711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3011954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 sz="2133"/>
              <a:t>Navegar no IOS </a:t>
            </a:r>
            <a:r>
              <a:rPr lang="en-US" altLang="en-US" sz="2133" dirty="0"/>
              <a:t/>
            </a:r>
            <a:br>
              <a:rPr lang="en-US" altLang="en-US" sz="2133" dirty="0"/>
            </a:br>
            <a:r>
              <a:rPr lang="pt-BR"/>
              <a:t>Navegar entre os modos do IOS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DB50C7D-A789-1947-A197-D4C18A6B4C2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9115" y="1194962"/>
            <a:ext cx="6015740" cy="4983417"/>
          </a:xfrm>
        </p:spPr>
        <p:txBody>
          <a:bodyPr/>
          <a:lstStyle/>
          <a:p>
            <a:pPr marL="0" indent="0">
              <a:buNone/>
            </a:pPr>
            <a:r>
              <a:rPr lang="pt-BR" sz="2133" b="1" dirty="0"/>
              <a:t>modos de </a:t>
            </a:r>
            <a:r>
              <a:rPr lang="pt-BR" sz="2133" b="1" dirty="0" err="1"/>
              <a:t>subconfiguração</a:t>
            </a:r>
            <a:r>
              <a:rPr lang="pt-BR" sz="2133" b="1" dirty="0"/>
              <a:t>: </a:t>
            </a:r>
          </a:p>
          <a:p>
            <a:pPr lvl="1" rtl="0"/>
            <a:r>
              <a:rPr lang="pt-BR" sz="2133" dirty="0"/>
              <a:t>Para sair de qualquer modo de </a:t>
            </a:r>
            <a:r>
              <a:rPr lang="pt-BR" sz="2133" dirty="0" err="1"/>
              <a:t>subconfiguração</a:t>
            </a:r>
            <a:r>
              <a:rPr lang="pt-BR" sz="2133" dirty="0"/>
              <a:t> e voltar ao modo de configuração global, use o comando </a:t>
            </a:r>
            <a:r>
              <a:rPr lang="pt-BR" sz="2133" b="1" dirty="0" err="1"/>
              <a:t>exit</a:t>
            </a:r>
            <a:r>
              <a:rPr lang="pt-BR" sz="2133" b="1" i="1" dirty="0"/>
              <a:t> </a:t>
            </a:r>
            <a:r>
              <a:rPr lang="pt-BR" sz="2133" dirty="0"/>
              <a:t>. Para retornar ao modo EXEC de privilégio, use o comando </a:t>
            </a:r>
            <a:r>
              <a:rPr lang="pt-BR" sz="2133" b="1" dirty="0" err="1"/>
              <a:t>end</a:t>
            </a:r>
            <a:r>
              <a:rPr lang="pt-BR" sz="2133" dirty="0"/>
              <a:t> ou combinação de </a:t>
            </a:r>
            <a:r>
              <a:rPr lang="pt-BR" sz="2133" b="1" dirty="0"/>
              <a:t>teclas </a:t>
            </a:r>
            <a:r>
              <a:rPr lang="pt-BR" sz="2133" b="1" dirty="0" err="1"/>
              <a:t>Ctrl</a:t>
            </a:r>
            <a:r>
              <a:rPr lang="pt-BR" sz="2133" b="1" dirty="0"/>
              <a:t> +Z</a:t>
            </a:r>
            <a:r>
              <a:rPr lang="pt-BR" sz="2133" dirty="0"/>
              <a:t> . </a:t>
            </a:r>
          </a:p>
          <a:p>
            <a:pPr marL="190495" lvl="1" indent="0">
              <a:buNone/>
            </a:pPr>
            <a:endParaRPr lang="en-US" sz="2133" dirty="0"/>
          </a:p>
          <a:p>
            <a:pPr lvl="1" rtl="0"/>
            <a:r>
              <a:rPr lang="pt-BR" sz="2133" dirty="0"/>
              <a:t>Para mover diretamente de um modo de </a:t>
            </a:r>
            <a:r>
              <a:rPr lang="pt-BR" sz="2133" dirty="0" err="1"/>
              <a:t>subconfiguração</a:t>
            </a:r>
            <a:r>
              <a:rPr lang="pt-BR" sz="2133" dirty="0"/>
              <a:t> para outro, digite o comando de modo de </a:t>
            </a:r>
            <a:r>
              <a:rPr lang="pt-BR" sz="2133" dirty="0" err="1"/>
              <a:t>subconfiguração</a:t>
            </a:r>
            <a:r>
              <a:rPr lang="pt-BR" sz="2133" dirty="0"/>
              <a:t> desejado. No exemplo, o </a:t>
            </a:r>
            <a:r>
              <a:rPr lang="pt-BR" sz="2133" dirty="0" err="1"/>
              <a:t>prompt</a:t>
            </a:r>
            <a:r>
              <a:rPr lang="pt-BR" sz="2133" dirty="0"/>
              <a:t> de comando muda de </a:t>
            </a:r>
            <a:r>
              <a:rPr lang="pt-BR" sz="2133" b="1" dirty="0"/>
              <a:t>(</a:t>
            </a:r>
            <a:r>
              <a:rPr lang="pt-BR" sz="2133" b="1" dirty="0" err="1"/>
              <a:t>config-line</a:t>
            </a:r>
            <a:r>
              <a:rPr lang="pt-BR" sz="2133" b="1" dirty="0"/>
              <a:t>)#</a:t>
            </a:r>
            <a:r>
              <a:rPr lang="pt-BR" sz="2133" dirty="0"/>
              <a:t> para </a:t>
            </a:r>
            <a:r>
              <a:rPr lang="pt-BR" sz="2133" b="1" dirty="0"/>
              <a:t>(</a:t>
            </a:r>
            <a:r>
              <a:rPr lang="pt-BR" sz="2133" b="1" dirty="0" err="1"/>
              <a:t>config-if</a:t>
            </a:r>
            <a:r>
              <a:rPr lang="pt-BR" sz="2133" b="1" dirty="0"/>
              <a:t>)#</a:t>
            </a:r>
            <a:r>
              <a:rPr lang="pt-BR" sz="2133" dirty="0"/>
              <a:t>. </a:t>
            </a:r>
            <a:r>
              <a:rPr lang="pt-BR" sz="2133" b="1" dirty="0"/>
              <a:t> </a:t>
            </a:r>
          </a:p>
          <a:p>
            <a:pPr marL="0" indent="0">
              <a:buNone/>
            </a:pPr>
            <a:endParaRPr lang="en-US" dirty="0"/>
          </a:p>
          <a:p>
            <a:endParaRPr lang="en-US" altLang="ja-JP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761F0-3B51-F447-AF31-ED4259157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304" y="2199641"/>
            <a:ext cx="5046133" cy="6434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E61373-4A92-7647-872A-CA2E86F98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3304" y="3977492"/>
            <a:ext cx="5046133" cy="5926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332717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1928813"/>
            <a:ext cx="12191999" cy="2757486"/>
          </a:xfrm>
        </p:spPr>
        <p:txBody>
          <a:bodyPr>
            <a:normAutofit/>
          </a:bodyPr>
          <a:lstStyle/>
          <a:p>
            <a:pPr algn="ctr"/>
            <a:r>
              <a:rPr lang="pt-BR" sz="8000" b="1" dirty="0" smtClean="0">
                <a:solidFill>
                  <a:schemeClr val="accent1">
                    <a:lumMod val="75000"/>
                  </a:schemeClr>
                </a:solidFill>
              </a:rPr>
              <a:t>Configuração </a:t>
            </a:r>
            <a:r>
              <a:rPr lang="pt-BR" sz="8000" b="1" dirty="0">
                <a:solidFill>
                  <a:schemeClr val="accent1">
                    <a:lumMod val="75000"/>
                  </a:schemeClr>
                </a:solidFill>
              </a:rPr>
              <a:t>Básica do Dispositivo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5890176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 sz="2133">
                <a:latin typeface="Arial" charset="0"/>
              </a:rPr>
              <a:t>Configuração Básica do Dispositivo - 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pt-BR">
                <a:latin typeface="Arial" charset="0"/>
              </a:rPr>
              <a:t>Nomes de dispositivos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0453" y="1140935"/>
            <a:ext cx="7893551" cy="1470636"/>
          </a:xfrm>
        </p:spPr>
        <p:txBody>
          <a:bodyPr>
            <a:normAutofit lnSpcReduction="10000"/>
          </a:bodyPr>
          <a:lstStyle/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 sz="2133"/>
              <a:t>O primeiro comando de configuração em qualquer dispositivo deve ser dar a ele um nome de host exclusivo. </a:t>
            </a:r>
          </a:p>
          <a:p>
            <a:pPr rtl="0">
              <a:buFont typeface="Arial" panose="020B0604020202020204" pitchFamily="34" charset="0"/>
              <a:buChar char="•"/>
            </a:pPr>
            <a:r>
              <a:rPr lang="pt-BR" sz="2133"/>
              <a:t>Por padrão, todos os dispositivos recebem um nome padrão de fábrica. Por exemplo, um switch Cisco IOS é “Switch”.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6431B1F-CF88-7348-B7DE-E17404CC367A}"/>
              </a:ext>
            </a:extLst>
          </p:cNvPr>
          <p:cNvSpPr txBox="1">
            <a:spLocks/>
          </p:cNvSpPr>
          <p:nvPr/>
        </p:nvSpPr>
        <p:spPr bwMode="auto">
          <a:xfrm>
            <a:off x="370451" y="2808790"/>
            <a:ext cx="5603628" cy="3002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243840" bIns="6096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Font typeface="Arial" panose="020B0604020202020204" pitchFamily="34" charset="0"/>
              <a:buChar char="•"/>
            </a:pPr>
            <a:r>
              <a:rPr lang="pt-BR" sz="2133"/>
              <a:t>Diretriz para dispositivos de nomeação: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pt-BR" sz="2133"/>
              <a:t>Começar com uma letra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pt-BR" sz="2133"/>
              <a:t>Não conter espaços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pt-BR" sz="2133"/>
              <a:t>Terminar com uma letra ou dígito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pt-BR" sz="2133"/>
              <a:t>Usar somente letras, números e traços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pt-BR" sz="2133"/>
              <a:t>Ter menos de 64 caracteres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0CDB78-5B44-2540-9744-45DBDB654D0E}"/>
              </a:ext>
            </a:extLst>
          </p:cNvPr>
          <p:cNvSpPr txBox="1"/>
          <p:nvPr/>
        </p:nvSpPr>
        <p:spPr>
          <a:xfrm>
            <a:off x="6758481" y="4414494"/>
            <a:ext cx="4817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2000" b="1">
                <a:solidFill>
                  <a:srgbClr val="000000"/>
                </a:solidFill>
              </a:rPr>
              <a:t>Nota</a:t>
            </a:r>
            <a:r>
              <a:rPr lang="pt-BR" sz="2000">
                <a:solidFill>
                  <a:srgbClr val="000000"/>
                </a:solidFill>
              </a:rPr>
              <a:t>: Para retornar o switch ao prompt padrão, use o comando </a:t>
            </a:r>
            <a:r>
              <a:rPr lang="pt-BR" sz="2000" b="1">
                <a:solidFill>
                  <a:srgbClr val="000000"/>
                </a:solidFill>
              </a:rPr>
              <a:t> no hostname</a:t>
            </a:r>
            <a:r>
              <a:rPr lang="pt-BR" sz="2000">
                <a:solidFill>
                  <a:srgbClr val="000000"/>
                </a:solidFill>
              </a:rPr>
              <a:t> global config</a:t>
            </a:r>
            <a:r>
              <a:rPr lang="pt-BR" sz="2000" b="1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C4244C-923F-EB45-BEF5-9FC7D9C28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120" y="3123883"/>
            <a:ext cx="5063067" cy="8297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731049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 dirty="0">
                <a:latin typeface="Arial" charset="0"/>
              </a:rPr>
              <a:t>Diretrizes </a:t>
            </a:r>
            <a:r>
              <a:rPr lang="pt-BR" dirty="0" smtClean="0">
                <a:latin typeface="Arial" charset="0"/>
              </a:rPr>
              <a:t>desenha de </a:t>
            </a:r>
            <a:r>
              <a:rPr lang="pt-BR" dirty="0">
                <a:latin typeface="Arial" charset="0"/>
              </a:rPr>
              <a:t>configuração básica do dispositivo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3810" y="1251985"/>
            <a:ext cx="11469871" cy="1354217"/>
          </a:xfrm>
        </p:spPr>
        <p:txBody>
          <a:bodyPr>
            <a:normAutofit lnSpcReduction="10000"/>
          </a:bodyPr>
          <a:lstStyle/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 sz="2133"/>
              <a:t>O uso de senhas fracas ou facilmente adivinhadas é uma preocupação de segurança.</a:t>
            </a:r>
          </a:p>
          <a:p>
            <a:pPr rtl="0"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pt-BR" sz="2133"/>
              <a:t>Todos os dispositivos de rede devem limitar o acesso administrativo protegendo EXEC privilegiado, EXEC de usuário e acesso remoto Telnet com senhas. Além disso, todas as senhas devem ser criptografadas e notificações legais fornecidas.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90CEA0DA-9080-6645-9105-927BD0003465}"/>
              </a:ext>
            </a:extLst>
          </p:cNvPr>
          <p:cNvSpPr txBox="1">
            <a:spLocks/>
          </p:cNvSpPr>
          <p:nvPr/>
        </p:nvSpPr>
        <p:spPr bwMode="auto">
          <a:xfrm>
            <a:off x="315730" y="2799913"/>
            <a:ext cx="6578292" cy="3528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243840" bIns="6096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buFont typeface="Arial" panose="020B0604020202020204" pitchFamily="34" charset="0"/>
              <a:buChar char="•"/>
            </a:pPr>
            <a:r>
              <a:rPr lang="pt-BR" sz="2133"/>
              <a:t>Diretrizes de senha 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pt-BR" sz="2133"/>
              <a:t>Use senhas com mais de oito caracteres.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pt-BR" sz="2133"/>
              <a:t>Use uma combinação de letras maiúsculas e minúsculas, números, caracteres especiais e/ou sequências numéricas.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pt-BR" sz="2133"/>
              <a:t>Evite usar a mesma senha para todos os dispositivos.</a:t>
            </a:r>
          </a:p>
          <a:p>
            <a:pPr lvl="2" rtl="0">
              <a:buFont typeface="Arial" panose="020B0604020202020204" pitchFamily="34" charset="0"/>
              <a:buChar char="•"/>
            </a:pPr>
            <a:r>
              <a:rPr lang="pt-BR" sz="2133"/>
              <a:t>Não use palavras comuns, pois é fácil adivinhá-las.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318200-AE19-D542-A5B9-DE4D452C1D12}"/>
              </a:ext>
            </a:extLst>
          </p:cNvPr>
          <p:cNvSpPr/>
          <p:nvPr/>
        </p:nvSpPr>
        <p:spPr>
          <a:xfrm>
            <a:off x="6797965" y="4677720"/>
            <a:ext cx="5394036" cy="1528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pt-BR" sz="1867">
                <a:solidFill>
                  <a:srgbClr val="000000"/>
                </a:solidFill>
                <a:latin typeface="CiscoSans"/>
              </a:rPr>
              <a:t>Observação</a:t>
            </a:r>
            <a:r>
              <a:rPr lang="pt-BR" sz="1867" b="1">
                <a:solidFill>
                  <a:srgbClr val="000000"/>
                </a:solidFill>
                <a:latin typeface="CiscoSans"/>
              </a:rPr>
              <a:t>: a maioria dos laboratórios neste curso usa senhas simples, como </a:t>
            </a:r>
            <a:r>
              <a:rPr lang="pt-BR" sz="1867">
                <a:solidFill>
                  <a:srgbClr val="000000"/>
                </a:solidFill>
                <a:latin typeface="CiscoSans"/>
              </a:rPr>
              <a:t> cisco</a:t>
            </a:r>
            <a:r>
              <a:rPr lang="pt-BR" sz="1867" b="1">
                <a:solidFill>
                  <a:srgbClr val="000000"/>
                </a:solidFill>
                <a:latin typeface="CiscoSans"/>
              </a:rPr>
              <a:t> ou </a:t>
            </a:r>
            <a:r>
              <a:rPr lang="pt-BR" sz="1867">
                <a:solidFill>
                  <a:srgbClr val="000000"/>
                </a:solidFill>
                <a:latin typeface="CiscoSans"/>
              </a:rPr>
              <a:t>class. Essas senhas são consideradas fracas e facilmente adivinháveis e devem ser evitadas nos ambientes de produção.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F98093-7DB0-3D42-9A83-D2B6958B9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7680" y="2727560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60512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/>
            <a:r>
              <a:rPr lang="pt-BR" sz="2133">
                <a:latin typeface="Arial" charset="0"/>
              </a:rPr>
              <a:t>Configuração básica do dispositivo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pt-BR">
                <a:latin typeface="Arial" charset="0"/>
              </a:rPr>
              <a:t>configurar senhas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3808" y="1251984"/>
            <a:ext cx="5902192" cy="2486897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pt-BR"/>
              <a:t>Acesso seguro ao modo EXEC do usuário.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</a:pPr>
            <a:r>
              <a:rPr lang="pt-BR" sz="1867"/>
              <a:t>Primeiro, entre no modo de configuração do console de linha usando o comando </a:t>
            </a:r>
            <a:r>
              <a:rPr lang="pt-BR" sz="1867" b="1"/>
              <a:t>line console 0</a:t>
            </a:r>
            <a:r>
              <a:rPr lang="pt-BR" sz="1867"/>
              <a:t> no modo de configuração global.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</a:pPr>
            <a:r>
              <a:rPr lang="pt-BR" sz="1867"/>
              <a:t>Em seguida, especifique a senha do modo EXEC usuário com o comando </a:t>
            </a:r>
            <a:r>
              <a:rPr lang="pt-BR" sz="1867" b="1"/>
              <a:t>password </a:t>
            </a:r>
            <a:r>
              <a:rPr lang="pt-BR" sz="1867" i="1"/>
              <a:t>password</a:t>
            </a:r>
            <a:r>
              <a:rPr lang="pt-BR" sz="1867"/>
              <a:t>. 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</a:pPr>
            <a:r>
              <a:rPr lang="pt-BR" sz="1867"/>
              <a:t>Por fim, use o comando </a:t>
            </a:r>
            <a:r>
              <a:rPr lang="pt-BR" sz="1867" b="1"/>
              <a:t>login</a:t>
            </a:r>
            <a:r>
              <a:rPr lang="pt-BR" sz="1867"/>
              <a:t> para permitir o acesso ao EXEC usuário.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315682D-8C23-7846-94B0-7798DE15A7B5}"/>
              </a:ext>
            </a:extLst>
          </p:cNvPr>
          <p:cNvSpPr txBox="1">
            <a:spLocks/>
          </p:cNvSpPr>
          <p:nvPr/>
        </p:nvSpPr>
        <p:spPr bwMode="auto">
          <a:xfrm>
            <a:off x="193808" y="4062374"/>
            <a:ext cx="5902192" cy="1438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243840" bIns="6096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pt-BR" sz="2133"/>
              <a:t>Protegendo o acesso privilegiado no modo EXEC: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</a:pPr>
            <a:r>
              <a:rPr lang="pt-BR" sz="1733"/>
              <a:t> Primeiro entre no modo de configuração global.</a:t>
            </a:r>
          </a:p>
          <a:p>
            <a:pPr lvl="2" rtl="0">
              <a:lnSpc>
                <a:spcPct val="85000"/>
              </a:lnSpc>
              <a:spcBef>
                <a:spcPct val="30000"/>
              </a:spcBef>
            </a:pPr>
            <a:r>
              <a:rPr lang="pt-BR" sz="1733"/>
              <a:t> Em seguida, use o comando </a:t>
            </a:r>
            <a:r>
              <a:rPr lang="pt-BR" sz="1733" b="1"/>
              <a:t>enable secret</a:t>
            </a:r>
            <a:r>
              <a:rPr lang="pt-BR" sz="1733" i="1"/>
              <a:t>password</a:t>
            </a:r>
            <a:r>
              <a:rPr lang="pt-BR" sz="1733"/>
              <a:t> 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2E8DCB-ADC8-5149-96DE-4E8790F2E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204" y="1631831"/>
            <a:ext cx="5249333" cy="1473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820BD9-091B-B44F-B1C1-A553064ED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204" y="3925604"/>
            <a:ext cx="5249333" cy="101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317029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1305</Words>
  <Application>Microsoft Office PowerPoint</Application>
  <PresentationFormat>Widescreen</PresentationFormat>
  <Paragraphs>136</Paragraphs>
  <Slides>14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2" baseType="lpstr">
      <vt:lpstr>ＭＳ Ｐゴシック</vt:lpstr>
      <vt:lpstr>游ゴシック</vt:lpstr>
      <vt:lpstr>Arial</vt:lpstr>
      <vt:lpstr>Calibri</vt:lpstr>
      <vt:lpstr>Calibri Light</vt:lpstr>
      <vt:lpstr>CiscoSans</vt:lpstr>
      <vt:lpstr>Wingdings</vt:lpstr>
      <vt:lpstr>Tema do Office</vt:lpstr>
      <vt:lpstr>Navegando no IOS</vt:lpstr>
      <vt:lpstr>  Modos de comando primários</vt:lpstr>
      <vt:lpstr>Modo de configuração de navegação IOS e modos de sub-configuração</vt:lpstr>
      <vt:lpstr> Navegar entre os modos do IOS</vt:lpstr>
      <vt:lpstr>Navegar no IOS  Navegar entre os modos do IOS</vt:lpstr>
      <vt:lpstr>Configuração Básica do Dispositivo</vt:lpstr>
      <vt:lpstr>Configuração Básica do Dispositivo -  Nomes de dispositivos</vt:lpstr>
      <vt:lpstr>Diretrizes desenha de configuração básica do dispositivo</vt:lpstr>
      <vt:lpstr>Configuração básica do dispositivo configurar senhas</vt:lpstr>
      <vt:lpstr>Configuração básica do dispositivo configurar senhas</vt:lpstr>
      <vt:lpstr>Configuração básica de dispositivos  Mensagens Banner</vt:lpstr>
      <vt:lpstr>Salvar configurações</vt:lpstr>
      <vt:lpstr>Salvar configurações  Arquivos de Configuração</vt:lpstr>
      <vt:lpstr>Salvar configurações  Alterar a configuração de execução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Navegando no IOS</dc:title>
  <dc:creator>Usuário do Windows</dc:creator>
  <cp:lastModifiedBy>LAB-IMPTEL-PROF</cp:lastModifiedBy>
  <cp:revision>10</cp:revision>
  <dcterms:created xsi:type="dcterms:W3CDTF">2022-03-10T08:56:42Z</dcterms:created>
  <dcterms:modified xsi:type="dcterms:W3CDTF">2022-03-11T09:28:37Z</dcterms:modified>
</cp:coreProperties>
</file>